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33333" y="5716895"/>
            <a:ext cx="4857143" cy="3806915"/>
            <a:chOff x="7333333" y="5716895"/>
            <a:chExt cx="4857143" cy="38069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3333" y="5716895"/>
              <a:ext cx="4857143" cy="38069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3333" y="761905"/>
            <a:ext cx="4857143" cy="4859752"/>
            <a:chOff x="7333333" y="761905"/>
            <a:chExt cx="4857143" cy="4859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3333" y="761905"/>
              <a:ext cx="4857143" cy="485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85714" y="3718765"/>
            <a:ext cx="5238095" cy="5805045"/>
            <a:chOff x="12285714" y="3718765"/>
            <a:chExt cx="5238095" cy="5805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5714" y="3718765"/>
              <a:ext cx="5238095" cy="58050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5716895"/>
            <a:ext cx="6476190" cy="3806915"/>
            <a:chOff x="761905" y="5716895"/>
            <a:chExt cx="6476190" cy="38069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5716895"/>
              <a:ext cx="6476190" cy="38069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1905" y="1815873"/>
            <a:ext cx="7949119" cy="34284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200" spc="100" kern="0" dirty="0" smtClean="0">
                <a:solidFill>
                  <a:srgbClr val="ffffff"/>
                </a:solidFill>
                <a:latin typeface="MAaruBuri ExtraLight" pitchFamily="34" charset="0"/>
                <a:cs typeface="MAaruBuri ExtraLight" pitchFamily="34" charset="0"/>
              </a:rPr>
              <a:t>Handmade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7200" spc="100" kern="0" dirty="0" smtClean="0">
                <a:solidFill>
                  <a:srgbClr val="ffffff"/>
                </a:solidFill>
                <a:latin typeface="MAaruBuri ExtraLight" pitchFamily="34" charset="0"/>
                <a:cs typeface="MAaruBuri ExtraLight" pitchFamily="34" charset="0"/>
              </a:rPr>
              <a:t>Art Seoul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761905" y="4419913"/>
            <a:ext cx="8136986" cy="5866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spc="-1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핸드메이드 아트 서울 기획안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61905" y="958730"/>
            <a:ext cx="2885714" cy="5866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spc="200" kern="0" dirty="0" smtClean="0">
                <a:solidFill>
                  <a:srgbClr val="ffffff"/>
                </a:solidFill>
                <a:latin typeface="Comfortaa" pitchFamily="34" charset="0"/>
                <a:cs typeface="Comfortaa" pitchFamily="34" charset="0"/>
              </a:rPr>
              <a:t>miri company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285714" y="761905"/>
            <a:ext cx="5238095" cy="2861622"/>
            <a:chOff x="12285714" y="761905"/>
            <a:chExt cx="5238095" cy="28616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5714" y="761905"/>
              <a:ext cx="5238095" cy="28616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1630922"/>
            <a:ext cx="280952" cy="92815"/>
            <a:chOff x="761905" y="1630922"/>
            <a:chExt cx="280952" cy="928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1630922"/>
              <a:ext cx="280952" cy="92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58665" y="6317106"/>
            <a:ext cx="2606479" cy="2606493"/>
            <a:chOff x="8458665" y="6317106"/>
            <a:chExt cx="2606479" cy="26064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665" y="6317106"/>
              <a:ext cx="2606479" cy="260649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612020" y="1887302"/>
            <a:ext cx="4585484" cy="116917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4400" spc="500" kern="0" dirty="0" smtClean="0">
                <a:solidFill>
                  <a:srgbClr val="5c6c5d"/>
                </a:solidFill>
                <a:latin typeface="Dancing Script" pitchFamily="34" charset="0"/>
                <a:cs typeface="Dancing Script" pitchFamily="34" charset="0"/>
              </a:rPr>
              <a:t>handmade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7397734" y="7230627"/>
            <a:ext cx="4585484" cy="116917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4400" spc="500" kern="0" dirty="0" smtClean="0">
                <a:solidFill>
                  <a:srgbClr val="b8b19c"/>
                </a:solidFill>
                <a:latin typeface="Great Vibes" pitchFamily="34" charset="0"/>
                <a:cs typeface="Great Vibes" pitchFamily="34" charset="0"/>
              </a:rPr>
              <a:t>art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4000000" cy="3422307"/>
            <a:chOff x="761905" y="761905"/>
            <a:chExt cx="4000000" cy="3422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4000000" cy="3422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5714" y="0"/>
            <a:ext cx="4000000" cy="10285714"/>
            <a:chOff x="14285714" y="0"/>
            <a:chExt cx="400000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5714" y="0"/>
              <a:ext cx="4000000" cy="102857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34647" y="1523810"/>
            <a:ext cx="5198817" cy="173329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dirty="0" smtClean="0">
                <a:solidFill>
                  <a:srgbClr val="ffffff"/>
                </a:solidFill>
                <a:latin typeface="MAaruBuri ExtraLight" pitchFamily="34" charset="0"/>
                <a:cs typeface="MAaruBuri ExtraLight" pitchFamily="34" charset="0"/>
              </a:rPr>
              <a:t>Contents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623752" y="761905"/>
            <a:ext cx="5900057" cy="8761905"/>
            <a:chOff x="11623752" y="761905"/>
            <a:chExt cx="5900057" cy="8761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3752" y="761905"/>
              <a:ext cx="5900057" cy="876190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49619" y="3346000"/>
            <a:ext cx="1804572" cy="79564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spc="-1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설문 조사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전시 목적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전시 개요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참여 작가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1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프로그램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운영 계획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5442774" y="3336476"/>
            <a:ext cx="551238" cy="78779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200" spc="400" kern="0" dirty="0" smtClean="0">
                <a:solidFill>
                  <a:srgbClr val="b8b19c"/>
                </a:solidFill>
                <a:latin typeface="MaruBuri Light" pitchFamily="34" charset="0"/>
                <a:cs typeface="MaruBuri Light" pitchFamily="34" charset="0"/>
              </a:rPr>
              <a:t>01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b8b19c"/>
                </a:solidFill>
                <a:latin typeface="MaruBuri Light" pitchFamily="34" charset="0"/>
                <a:cs typeface="MaruBuri Light" pitchFamily="34" charset="0"/>
              </a:rPr>
              <a:t>02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b8b19c"/>
                </a:solidFill>
                <a:latin typeface="MaruBuri Light" pitchFamily="34" charset="0"/>
                <a:cs typeface="MaruBuri Light" pitchFamily="34" charset="0"/>
              </a:rPr>
              <a:t>03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b8b19c"/>
                </a:solidFill>
                <a:latin typeface="MaruBuri Light" pitchFamily="34" charset="0"/>
                <a:cs typeface="MaruBuri Light" pitchFamily="34" charset="0"/>
              </a:rPr>
              <a:t>04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b8b19c"/>
                </a:solidFill>
                <a:latin typeface="MaruBuri Light" pitchFamily="34" charset="0"/>
                <a:cs typeface="MaruBuri Light" pitchFamily="34" charset="0"/>
              </a:rPr>
              <a:t>05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200" spc="-100" kern="0" dirty="0" smtClean="0">
                <a:solidFill>
                  <a:srgbClr val="b8b19c"/>
                </a:solidFill>
                <a:latin typeface="MaruBuri Light" pitchFamily="34" charset="0"/>
                <a:cs typeface="MaruBuri Light" pitchFamily="34" charset="0"/>
              </a:rPr>
              <a:t>06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220362" y="7974069"/>
            <a:ext cx="3099130" cy="19456"/>
            <a:chOff x="6220362" y="7974069"/>
            <a:chExt cx="3099130" cy="194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0362" y="7974069"/>
              <a:ext cx="3099130" cy="19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0362" y="3503593"/>
            <a:ext cx="3099130" cy="19456"/>
            <a:chOff x="6220362" y="3503593"/>
            <a:chExt cx="3099130" cy="19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0362" y="3503593"/>
              <a:ext cx="3099130" cy="19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20362" y="4397688"/>
            <a:ext cx="3099130" cy="19456"/>
            <a:chOff x="6220362" y="4397688"/>
            <a:chExt cx="3099130" cy="194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0362" y="4397688"/>
              <a:ext cx="3099130" cy="19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20362" y="5291783"/>
            <a:ext cx="3099130" cy="19456"/>
            <a:chOff x="6220362" y="5291783"/>
            <a:chExt cx="3099130" cy="194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0362" y="5291783"/>
              <a:ext cx="3099130" cy="194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20362" y="6185879"/>
            <a:ext cx="3099130" cy="19456"/>
            <a:chOff x="6220362" y="6185879"/>
            <a:chExt cx="3099130" cy="194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0362" y="6185879"/>
              <a:ext cx="3099130" cy="194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20362" y="7079974"/>
            <a:ext cx="3099130" cy="19456"/>
            <a:chOff x="6220362" y="7079974"/>
            <a:chExt cx="3099130" cy="194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0362" y="7079974"/>
              <a:ext cx="3099130" cy="1945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4636905" y="168907"/>
            <a:ext cx="2885714" cy="5866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spc="200" kern="0" dirty="0" smtClean="0">
                <a:solidFill>
                  <a:srgbClr val="ffffff"/>
                </a:solidFill>
                <a:latin typeface="Comfortaa" pitchFamily="34" charset="0"/>
                <a:cs typeface="Comfortaa" pitchFamily="34" charset="0"/>
              </a:rPr>
              <a:t>miri company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761905" y="4279450"/>
            <a:ext cx="4000000" cy="5244359"/>
            <a:chOff x="761905" y="4279450"/>
            <a:chExt cx="4000000" cy="52443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905" y="4279450"/>
              <a:ext cx="4000000" cy="5244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812698" cy="10285714"/>
            <a:chOff x="0" y="0"/>
            <a:chExt cx="581269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1269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61905" y="4232210"/>
            <a:ext cx="6433333" cy="377904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박람회를 개최하기 위한 설문 조사에 대한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내용을 요약하여 기재하는 페이지입니다.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설문 조사의 목적과 내용을 적고 어떤 의도로 박람회를 개최했는지 기재하여 주세요.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내용이 긴 경우 단락을 나누어 주시고, 하단은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설문 조사 방법과 대상에 대해서 기재합니다.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261781" y="2909298"/>
            <a:ext cx="3238153" cy="3237972"/>
            <a:chOff x="14261781" y="2909298"/>
            <a:chExt cx="3238153" cy="32379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1781" y="2909298"/>
              <a:ext cx="3238153" cy="32379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83057" y="2516836"/>
            <a:ext cx="3995601" cy="3520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1381" y="4802438"/>
            <a:ext cx="3241428" cy="3241248"/>
            <a:chOff x="10431381" y="4802438"/>
            <a:chExt cx="3241428" cy="3241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1381" y="4802438"/>
              <a:ext cx="3241428" cy="32412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4295" y="4918013"/>
            <a:ext cx="3995601" cy="352025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6743" y="6620657"/>
            <a:ext cx="3971429" cy="11424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핸드 메이드 제품을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구매한 적이 있습니까?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576672" y="2910164"/>
            <a:ext cx="3237286" cy="3237106"/>
            <a:chOff x="6576672" y="2910164"/>
            <a:chExt cx="3237286" cy="32371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6672" y="2910164"/>
              <a:ext cx="3237286" cy="32371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7514" y="2516836"/>
            <a:ext cx="3995601" cy="352025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953184" y="4091483"/>
            <a:ext cx="2484267" cy="13956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200" spc="-100" kern="0" dirty="0" smtClean="0">
                <a:solidFill>
                  <a:srgbClr val="ffffff"/>
                </a:solidFill>
                <a:latin typeface="Baskerville Old Face" pitchFamily="34" charset="0"/>
                <a:cs typeface="Baskerville Old Face" pitchFamily="34" charset="0"/>
              </a:rPr>
              <a:t>65%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6954995" y="7583028"/>
            <a:ext cx="4006674" cy="12266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응답자의 65% 이상이 구매한 적이 있으며, 33%는 구매한 적이 없다고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답변했습니다.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4652286" y="6620657"/>
            <a:ext cx="3971429" cy="113809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핸드 메이드 제품을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구매하지 않는 이유는?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4638416" y="4091483"/>
            <a:ext cx="2484932" cy="13956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200" spc="-100" kern="0" dirty="0" smtClean="0">
                <a:solidFill>
                  <a:srgbClr val="ffffff"/>
                </a:solidFill>
                <a:latin typeface="Baskerville Old Face" pitchFamily="34" charset="0"/>
                <a:cs typeface="Baskerville Old Face" pitchFamily="34" charset="0"/>
              </a:rPr>
              <a:t>77%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4640571" y="7583028"/>
            <a:ext cx="4006674" cy="12266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구매한 적이 없는 응답자 중 77%가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가격이 가격때문에 구매하지 않는다고 답변했습니다.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0918762" y="2521290"/>
            <a:ext cx="3971429" cy="12190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핸드 메이드 제품을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구매하는 이유는?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0808372" y="6001068"/>
            <a:ext cx="2487446" cy="13956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200" spc="-100" kern="0" dirty="0" smtClean="0">
                <a:solidFill>
                  <a:srgbClr val="ffffff"/>
                </a:solidFill>
                <a:latin typeface="Baskerville Old Face" pitchFamily="34" charset="0"/>
                <a:cs typeface="Baskerville Old Face" pitchFamily="34" charset="0"/>
              </a:rPr>
              <a:t>53%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0907014" y="3483662"/>
            <a:ext cx="4006674" cy="122663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구매한 적이 있는 응답자 중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53%가 핸드 메이드 제품의 '가치'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때문에 구매한다고 응답하였습니다.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65079" y="761905"/>
            <a:ext cx="16757540" cy="16729"/>
            <a:chOff x="765079" y="761905"/>
            <a:chExt cx="16757540" cy="167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079" y="761905"/>
              <a:ext cx="16757540" cy="1672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636905" y="168907"/>
            <a:ext cx="2885714" cy="5866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spc="200" kern="0" dirty="0" smtClean="0">
                <a:solidFill>
                  <a:srgbClr val="ffffff"/>
                </a:solidFill>
                <a:latin typeface="Comfortaa" pitchFamily="34" charset="0"/>
                <a:cs typeface="Comfortaa" pitchFamily="34" charset="0"/>
              </a:rPr>
              <a:t>miri company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61905" y="7264532"/>
          <a:ext cx="4288889" cy="113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022"/>
                <a:gridCol w="323286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조사 방법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대상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61, 61, 61)"/>
                          </a:solidFill>
                        </a:rPr>
                        <a:t>SNS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8E4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61, 61, 61)"/>
                          </a:solidFill>
                        </a:rPr>
                        <a:t>20~40대 남여, 각 150명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761905" y="1250390"/>
            <a:ext cx="2757143" cy="159996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100" kern="0" dirty="0" smtClean="0">
                <a:solidFill>
                  <a:srgbClr val="2d2d2d"/>
                </a:solidFill>
                <a:latin typeface="Baskerville Old Face" pitchFamily="34" charset="0"/>
                <a:cs typeface="Baskerville Old Face" pitchFamily="34" charset="0"/>
              </a:rPr>
              <a:t>01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761905" y="2887552"/>
            <a:ext cx="5614286" cy="159996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ffffff"/>
                </a:solidFill>
                <a:latin typeface="MAaruBuri ExtraLight" pitchFamily="34" charset="0"/>
                <a:cs typeface="MAaruBuri ExtraLight" pitchFamily="34" charset="0"/>
              </a:rPr>
              <a:t>설문 조사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35628"/>
            <a:ext cx="18285714" cy="4950086"/>
            <a:chOff x="0" y="5335628"/>
            <a:chExt cx="18285714" cy="4950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35628"/>
              <a:ext cx="18285714" cy="49500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087" y="3705123"/>
            <a:ext cx="16758532" cy="2856581"/>
            <a:chOff x="764087" y="3705123"/>
            <a:chExt cx="16758532" cy="2856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087" y="3705123"/>
              <a:ext cx="16758532" cy="28565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7857" y="1532005"/>
            <a:ext cx="5614286" cy="16000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ffffff"/>
                </a:solidFill>
                <a:latin typeface="MAaruBuri ExtraLight" pitchFamily="34" charset="0"/>
                <a:cs typeface="MAaruBuri ExtraLight" pitchFamily="34" charset="0"/>
              </a:rPr>
              <a:t>전시 목적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147448" y="1532005"/>
            <a:ext cx="18562757" cy="21856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우리는 핸드 메이드 제품을 널리 알리고자 합니다.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핸드 메이드는 단순 손으로 만든 수제품이 아닌 우리의 정성과 애정이 담긴 '손길'과 '진심'임을 전하려 합니다.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'가격이 저렴하지 않다', '다른 제품과 큰 차이를 느끼지 못하겠다' 라는 선입견과 평가에서 벗어나 바쁜 일상 속에서 느림의 미학과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여유를 느끼고 핸드 메이드가 주는 세상 단 하나뿐인 특별함과 가치를 선사하고자 핸드메이드 아트 서울을 개최합니다.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603716" y="1744702"/>
            <a:ext cx="6654289" cy="746648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8000" spc="-1500" kern="0" dirty="0" smtClean="0">
                <a:solidFill>
                  <a:srgbClr val="7c897d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58747" y="8375583"/>
            <a:ext cx="3442642" cy="47998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핸드 메이드 문화 발전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15782" y="8766681"/>
            <a:ext cx="3128571" cy="81331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핸드 메이드 및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슬로우 문화 전파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716522" y="8375583"/>
            <a:ext cx="1742857" cy="47998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전시 &amp; 홍보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023665" y="8766681"/>
            <a:ext cx="3128571" cy="81664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제품 전시 및 판매,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프로그램을 통한 홍보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388690" y="8375583"/>
            <a:ext cx="1414286" cy="47998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감성 전달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531548" y="8766681"/>
            <a:ext cx="3128571" cy="81664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기계에서 벗어나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개인의 감성과 취향을 표현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1896573" y="8375583"/>
            <a:ext cx="1414286" cy="47998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작가 발굴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1039430" y="8766681"/>
            <a:ext cx="3128571" cy="81664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핸드 메이드 박람회를 통해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신인 작가 발굴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5240170" y="8375583"/>
            <a:ext cx="1742857" cy="47998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일자리 창출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4547313" y="8766681"/>
            <a:ext cx="3128571" cy="84997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새로운 창업 소재로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4차산업 일자리 창출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855510" y="8304473"/>
            <a:ext cx="2004617" cy="30824"/>
            <a:chOff x="2855510" y="8304473"/>
            <a:chExt cx="2004617" cy="308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855510" y="8304473"/>
              <a:ext cx="2004617" cy="308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8503" y="7316833"/>
            <a:ext cx="843129" cy="862291"/>
            <a:chOff x="1658503" y="7316833"/>
            <a:chExt cx="843129" cy="8622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503" y="7316833"/>
              <a:ext cx="843129" cy="862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6386" y="7317576"/>
            <a:ext cx="843129" cy="862291"/>
            <a:chOff x="5166386" y="7317576"/>
            <a:chExt cx="843129" cy="8622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6386" y="7317576"/>
              <a:ext cx="843129" cy="8622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4269" y="7317576"/>
            <a:ext cx="843129" cy="862291"/>
            <a:chOff x="8674269" y="7317576"/>
            <a:chExt cx="843129" cy="8622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4269" y="7317576"/>
              <a:ext cx="843129" cy="8622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82152" y="7317576"/>
            <a:ext cx="843129" cy="862291"/>
            <a:chOff x="12182152" y="7317576"/>
            <a:chExt cx="843129" cy="8622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82152" y="7317576"/>
              <a:ext cx="843129" cy="8622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89865" y="7317576"/>
            <a:ext cx="843129" cy="862291"/>
            <a:chOff x="15689865" y="7317576"/>
            <a:chExt cx="843129" cy="8622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89865" y="7317576"/>
              <a:ext cx="843129" cy="8622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15774" y="8304473"/>
            <a:ext cx="2004617" cy="30824"/>
            <a:chOff x="6315774" y="8304473"/>
            <a:chExt cx="2004617" cy="308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315774" y="8304473"/>
              <a:ext cx="2004617" cy="308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71276" y="8304473"/>
            <a:ext cx="2004617" cy="30824"/>
            <a:chOff x="9871276" y="8304473"/>
            <a:chExt cx="2004617" cy="308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9871276" y="8304473"/>
              <a:ext cx="2004617" cy="308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31540" y="8304473"/>
            <a:ext cx="2004617" cy="30824"/>
            <a:chOff x="13331540" y="8304473"/>
            <a:chExt cx="2004617" cy="3082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3331540" y="8304473"/>
              <a:ext cx="2004617" cy="3082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4636905" y="168907"/>
            <a:ext cx="2885714" cy="5866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spc="200" kern="0" dirty="0" smtClean="0">
                <a:solidFill>
                  <a:srgbClr val="ffffff"/>
                </a:solidFill>
                <a:latin typeface="Comfortaa" pitchFamily="34" charset="0"/>
                <a:cs typeface="Comfortaa" pitchFamily="34" charset="0"/>
              </a:rPr>
              <a:t>miri company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5271237" y="7446242"/>
            <a:ext cx="670243" cy="639633"/>
            <a:chOff x="5271237" y="7446242"/>
            <a:chExt cx="670243" cy="63963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1237" y="7446242"/>
              <a:ext cx="670243" cy="6396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55192" y="7295629"/>
            <a:ext cx="880092" cy="917452"/>
            <a:chOff x="8655192" y="7295629"/>
            <a:chExt cx="880092" cy="91745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5192" y="7295629"/>
              <a:ext cx="880092" cy="9174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24931" y="7284238"/>
            <a:ext cx="969261" cy="985067"/>
            <a:chOff x="12124931" y="7284238"/>
            <a:chExt cx="969261" cy="98506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24931" y="7284238"/>
              <a:ext cx="969261" cy="9850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33151" y="7307937"/>
            <a:ext cx="893833" cy="880083"/>
            <a:chOff x="1633151" y="7307937"/>
            <a:chExt cx="893833" cy="8800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3151" y="7307937"/>
              <a:ext cx="893833" cy="8800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89695" y="7363579"/>
            <a:ext cx="843469" cy="884040"/>
            <a:chOff x="15689695" y="7363579"/>
            <a:chExt cx="843469" cy="88404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89695" y="7363579"/>
              <a:ext cx="843469" cy="8840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65079" y="761905"/>
            <a:ext cx="16757540" cy="16729"/>
            <a:chOff x="765079" y="761905"/>
            <a:chExt cx="16757540" cy="167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079" y="761905"/>
              <a:ext cx="16757540" cy="16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84395" y="1544469"/>
            <a:ext cx="5520367" cy="7979340"/>
            <a:chOff x="6384395" y="1544469"/>
            <a:chExt cx="5520367" cy="7979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4395" y="1544469"/>
              <a:ext cx="5520367" cy="7979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0000" y="1544469"/>
            <a:ext cx="5523810" cy="5024758"/>
            <a:chOff x="12000000" y="1544469"/>
            <a:chExt cx="5523810" cy="50247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0000" y="1544469"/>
              <a:ext cx="5523810" cy="50247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00000" y="6664466"/>
            <a:ext cx="5523810" cy="2859344"/>
            <a:chOff x="12000000" y="6664466"/>
            <a:chExt cx="5523810" cy="2859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0000" y="6664466"/>
              <a:ext cx="5523810" cy="285934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65079" y="1653032"/>
            <a:ext cx="2757143" cy="159996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100" kern="0" dirty="0" smtClean="0">
                <a:solidFill>
                  <a:srgbClr val="bcb5a1"/>
                </a:solidFill>
                <a:latin typeface="Baskerville Old Face" pitchFamily="34" charset="0"/>
                <a:cs typeface="Baskerville Old Face" pitchFamily="34" charset="0"/>
              </a:rPr>
              <a:t>03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65079" y="3233054"/>
            <a:ext cx="5614286" cy="16000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ffffff"/>
                </a:solidFill>
                <a:latin typeface="MAaruBuri ExtraLight" pitchFamily="34" charset="0"/>
                <a:cs typeface="MAaruBuri ExtraLight" pitchFamily="34" charset="0"/>
              </a:rPr>
              <a:t>전시 개요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765079" y="4784884"/>
            <a:ext cx="1713698" cy="5333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000" spc="10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행사명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345640" y="4811550"/>
            <a:ext cx="4392689" cy="479988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핸드메이드 아트 서울 박람회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907502" y="5036132"/>
            <a:ext cx="280952" cy="30824"/>
            <a:chOff x="1907502" y="5036132"/>
            <a:chExt cx="280952" cy="308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907502" y="5036132"/>
              <a:ext cx="280952" cy="308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72698" y="5478214"/>
            <a:ext cx="1713698" cy="5333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000" spc="-1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관람일정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2360879" y="5382437"/>
            <a:ext cx="4997866" cy="994262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2월 11일 (금) ~ 13일 (일), 4일간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AM 11:00 ~ PM 7:00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780317" y="6438214"/>
            <a:ext cx="2333698" cy="5333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000" spc="45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장소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360879" y="6528375"/>
            <a:ext cx="4328522" cy="99841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서울시 미리구 미리로 123-45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미리아트갤러리 B홀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787937" y="7436303"/>
            <a:ext cx="2333698" cy="5333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000" spc="45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주최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2358975" y="7462536"/>
            <a:ext cx="1571429" cy="47998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미리컴퍼니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907502" y="5729462"/>
            <a:ext cx="280952" cy="30824"/>
            <a:chOff x="1907502" y="5729462"/>
            <a:chExt cx="280952" cy="308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907502" y="5729462"/>
              <a:ext cx="280952" cy="308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7502" y="6689462"/>
            <a:ext cx="280952" cy="30824"/>
            <a:chOff x="1907502" y="6689462"/>
            <a:chExt cx="280952" cy="308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907502" y="6689462"/>
              <a:ext cx="280952" cy="308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07502" y="7687551"/>
            <a:ext cx="280952" cy="30824"/>
            <a:chOff x="1907502" y="7687551"/>
            <a:chExt cx="280952" cy="308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907502" y="7687551"/>
              <a:ext cx="280952" cy="3082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95556" y="8101065"/>
            <a:ext cx="2333698" cy="5333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000" spc="45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후원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2366594" y="8131681"/>
            <a:ext cx="3258420" cy="473929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미리캔버스, 미리시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915121" y="8352313"/>
            <a:ext cx="280952" cy="30824"/>
            <a:chOff x="1915121" y="8352313"/>
            <a:chExt cx="280952" cy="308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915121" y="8352313"/>
              <a:ext cx="280952" cy="3082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03175" y="8751250"/>
            <a:ext cx="2333698" cy="543433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000" spc="4500" kern="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규모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2374210" y="8779932"/>
            <a:ext cx="3258420" cy="48789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6,500m</a:t>
            </a:r>
            <a:r>
              <a:rPr lang="en-US" sz="1800" baseline="300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2</a:t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, 470부스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922740" y="9007551"/>
            <a:ext cx="280952" cy="30824"/>
            <a:chOff x="1922740" y="9007551"/>
            <a:chExt cx="280952" cy="308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922740" y="9007551"/>
              <a:ext cx="280952" cy="308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079" y="761905"/>
            <a:ext cx="16757540" cy="16729"/>
            <a:chOff x="765079" y="761905"/>
            <a:chExt cx="16757540" cy="167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5079" y="761905"/>
              <a:ext cx="16757540" cy="1672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4636905" y="168907"/>
            <a:ext cx="2885714" cy="5866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spc="200" kern="0" dirty="0" smtClean="0">
                <a:solidFill>
                  <a:srgbClr val="ffffff"/>
                </a:solidFill>
                <a:latin typeface="Comfortaa" pitchFamily="34" charset="0"/>
                <a:cs typeface="Comfortaa" pitchFamily="34" charset="0"/>
              </a:rPr>
              <a:t>miri company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906885"/>
            <a:chOff x="0" y="0"/>
            <a:chExt cx="18285714" cy="39068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9068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2240" y="1543448"/>
            <a:ext cx="3614571" cy="5523951"/>
            <a:chOff x="5122240" y="1543448"/>
            <a:chExt cx="3614571" cy="55239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2240" y="1543448"/>
              <a:ext cx="3614571" cy="5523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15739" y="1543448"/>
            <a:ext cx="3614571" cy="4667134"/>
            <a:chOff x="9515739" y="1543448"/>
            <a:chExt cx="3614571" cy="4667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5739" y="1543448"/>
              <a:ext cx="3614571" cy="46671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09239" y="1543448"/>
            <a:ext cx="3614571" cy="5523951"/>
            <a:chOff x="13909239" y="1543448"/>
            <a:chExt cx="3614571" cy="55239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09239" y="1543448"/>
              <a:ext cx="3614571" cy="55239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563356" y="7285869"/>
            <a:ext cx="5427019" cy="293326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작가에 대한 설명을 기재하여 주십시오.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텍스트는 14, 자간 -1, 행간 1.6, 장평 100%로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세팅되어 있으며, 설명은 3~4줄로 간략하게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기재하여 사용하는게 가장 좋습니다.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설명이 길다면 이와 같이 단락을 한 번 나누어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기재하여 사용하여 주시면 됩니다.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0329524" y="6679524"/>
            <a:ext cx="3286340" cy="67619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e6d4a0"/>
                </a:solidFill>
                <a:latin typeface="MaruBuri Light" pitchFamily="34" charset="0"/>
                <a:cs typeface="MaruBuri Light" pitchFamily="34" charset="0"/>
              </a:rPr>
              <a:t>Ally kim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515739" y="6768413"/>
            <a:ext cx="1149286" cy="5333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c2c2c2"/>
                </a:solidFill>
                <a:latin typeface="MaruBuri Light" pitchFamily="34" charset="0"/>
                <a:cs typeface="MaruBuri Light" pitchFamily="34" charset="0"/>
              </a:rPr>
              <a:t> 작가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905810" y="8139181"/>
            <a:ext cx="5427019" cy="16532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작가에 대한 설명을 기재하여 주십시오.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텍스트는 14, 자간 -1, 행간 1.6, 장평 100%로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세팅되어 있으며, 설명은 3~4줄로 간략하게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기재하여 사용하는게 가장 좋습니다.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4672000" y="7532838"/>
            <a:ext cx="3286340" cy="67619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e6d4a0"/>
                </a:solidFill>
                <a:latin typeface="MaruBuri Light" pitchFamily="34" charset="0"/>
                <a:cs typeface="MaruBuri Light" pitchFamily="34" charset="0"/>
              </a:rPr>
              <a:t>송 미리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3858178" y="7621726"/>
            <a:ext cx="1149286" cy="5333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c2c2c2"/>
                </a:solidFill>
                <a:latin typeface="MaruBuri Light" pitchFamily="34" charset="0"/>
                <a:cs typeface="MaruBuri Light" pitchFamily="34" charset="0"/>
              </a:rPr>
              <a:t> 작가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-1099303" y="-902182"/>
            <a:ext cx="6654289" cy="746648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8000" spc="-1500" kern="0" dirty="0" smtClean="0">
                <a:solidFill>
                  <a:srgbClr val="2d2d2d"/>
                </a:solidFill>
                <a:latin typeface="Baskerville Old Face" pitchFamily="34" charset="0"/>
                <a:cs typeface="Baskerville Old Face" pitchFamily="34" charset="0"/>
              </a:rPr>
              <a:t>04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-579302" y="4573551"/>
            <a:ext cx="5614286" cy="16000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6000" spc="-200" kern="0" dirty="0" smtClean="0">
                <a:solidFill>
                  <a:srgbClr val="ffffff"/>
                </a:solidFill>
                <a:latin typeface="MAaruBuri ExtraLight" pitchFamily="34" charset="0"/>
                <a:cs typeface="MAaruBuri ExtraLight" pitchFamily="34" charset="0"/>
              </a:rPr>
              <a:t>참여 작가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5169872" y="8139181"/>
            <a:ext cx="5427019" cy="16532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작가에 대한 설명을 기재하여 주십시오.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텍스트는 14, 자간 -1, 행간 1.6, 장평 100%로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세팅되어 있으며, 설명은 3~4줄로 간략하게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기재하여 사용하는게 가장 좋습니다.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5936050" y="7532839"/>
            <a:ext cx="3286340" cy="6666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e6d4a0"/>
                </a:solidFill>
                <a:latin typeface="MaruBuri Light" pitchFamily="34" charset="0"/>
                <a:cs typeface="MaruBuri Light" pitchFamily="34" charset="0"/>
              </a:rPr>
              <a:t>이 미리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5122240" y="7621726"/>
            <a:ext cx="1149286" cy="5333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c2c2c2"/>
                </a:solidFill>
                <a:latin typeface="MaruBuri Light" pitchFamily="34" charset="0"/>
                <a:cs typeface="MaruBuri Light" pitchFamily="34" charset="0"/>
              </a:rPr>
              <a:t> 작가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65079" y="761905"/>
            <a:ext cx="16757540" cy="16729"/>
            <a:chOff x="765079" y="761905"/>
            <a:chExt cx="16757540" cy="167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079" y="761905"/>
              <a:ext cx="16757540" cy="1672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4636905" y="168907"/>
            <a:ext cx="2885714" cy="5866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spc="200" kern="0" dirty="0" smtClean="0">
                <a:solidFill>
                  <a:srgbClr val="ffffff"/>
                </a:solidFill>
                <a:latin typeface="Comfortaa" pitchFamily="34" charset="0"/>
                <a:cs typeface="Comfortaa" pitchFamily="34" charset="0"/>
              </a:rPr>
              <a:t>miri company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813310" cy="10285714"/>
            <a:chOff x="0" y="0"/>
            <a:chExt cx="581331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13310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61905" y="4232210"/>
            <a:ext cx="6434251" cy="330476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1일차 부터 3일차까지 3일간,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각기 다른 핸드 메이드 제품을 직접 만들어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보는 프로그램을 통하여 소비자들의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편견을 감소시키고, 친숙하게 다가가갈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수 있도록 클래스를 진행합니다.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575217" y="3079522"/>
            <a:ext cx="3337027" cy="4194607"/>
            <a:chOff x="6575217" y="3079522"/>
            <a:chExt cx="3337027" cy="41946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217" y="3079522"/>
              <a:ext cx="3337027" cy="419460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588990" y="2075287"/>
            <a:ext cx="4570594" cy="522779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뜨개질로 만드는 코스터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6575219" y="7750324"/>
            <a:ext cx="5019823" cy="164662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프로그램에 대한 설명을 기재하여 주세요.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텍스트는 14, 자간 -1, 행간 1.6,세팅이 되어 있으며, 설명은 3~4줄로 간략하게 기재해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사용하시는게 좋습니다.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4192476" y="2075287"/>
            <a:ext cx="4570594" cy="522779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라탄 공예 기초 배우기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186787" y="3079522"/>
            <a:ext cx="3337177" cy="4194609"/>
            <a:chOff x="14186787" y="3079522"/>
            <a:chExt cx="3337177" cy="41946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6787" y="3079522"/>
              <a:ext cx="3337177" cy="41946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186762" y="7750324"/>
            <a:ext cx="5005803" cy="16532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프로그램에 대한 설명을 기재하여 주세요.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텍스트는 14, 자간 -1, 행간 1.6,세팅이 되어 있으며, 설명은 3~4줄로 간략하게 기재해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사용하시는게 좋습니다.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61905" y="1250390"/>
            <a:ext cx="2757143" cy="1599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100" kern="0" dirty="0" smtClean="0">
                <a:solidFill>
                  <a:srgbClr val="2d2d2d"/>
                </a:solidFill>
                <a:latin typeface="Baskerville Old Face" pitchFamily="34" charset="0"/>
                <a:cs typeface="Baskerville Old Face" pitchFamily="34" charset="0"/>
              </a:rPr>
              <a:t>05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61905" y="2887552"/>
            <a:ext cx="5614286" cy="1599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ffffff"/>
                </a:solidFill>
                <a:latin typeface="MAaruBuri ExtraLight" pitchFamily="34" charset="0"/>
                <a:cs typeface="MAaruBuri ExtraLight" pitchFamily="34" charset="0"/>
              </a:rPr>
              <a:t>프로그램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680436" y="6811474"/>
            <a:ext cx="1241332" cy="472178"/>
            <a:chOff x="8680436" y="6811474"/>
            <a:chExt cx="1241332" cy="4721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0436" y="6811474"/>
              <a:ext cx="1241332" cy="47217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767062" y="6829695"/>
            <a:ext cx="1049031" cy="5333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e6d4a0"/>
                </a:solidFill>
                <a:latin typeface="MaruBuri Light" pitchFamily="34" charset="0"/>
                <a:cs typeface="MaruBuri Light" pitchFamily="34" charset="0"/>
              </a:rPr>
              <a:t>1일차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6588990" y="2701412"/>
            <a:ext cx="280952" cy="92815"/>
            <a:chOff x="6588990" y="2701412"/>
            <a:chExt cx="280952" cy="928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8990" y="2701412"/>
              <a:ext cx="280952" cy="9281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394020" y="2075287"/>
            <a:ext cx="4570594" cy="522779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나만의 그릇 만들기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380927" y="3079522"/>
            <a:ext cx="3337177" cy="4194609"/>
            <a:chOff x="10380927" y="3079522"/>
            <a:chExt cx="3337177" cy="41946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0927" y="3079522"/>
              <a:ext cx="3337177" cy="41946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380972" y="7750324"/>
            <a:ext cx="5005698" cy="16532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프로그램에 대한 설명을 기재하여 주세요.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L" pitchFamily="34" charset="0"/>
                <a:cs typeface="THELuxGoL" pitchFamily="34" charset="0"/>
              </a:rPr>
              <a:t>텍스트는 14, 자간 -1, 행간 1.6,세팅이 되어 있으며, 설명은 3~4줄로 간략하게 기재해 사용하시는게 좋습니다.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486296" y="6811474"/>
            <a:ext cx="1241332" cy="472178"/>
            <a:chOff x="12486296" y="6811474"/>
            <a:chExt cx="1241332" cy="472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6296" y="6811474"/>
              <a:ext cx="1241332" cy="47217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2572896" y="6829694"/>
            <a:ext cx="1049031" cy="5333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e6d4a0"/>
                </a:solidFill>
                <a:latin typeface="MaruBuri Light" pitchFamily="34" charset="0"/>
                <a:cs typeface="MaruBuri Light" pitchFamily="34" charset="0"/>
              </a:rPr>
              <a:t>2일차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0380927" y="2701412"/>
            <a:ext cx="280952" cy="92815"/>
            <a:chOff x="10380927" y="2701412"/>
            <a:chExt cx="280952" cy="928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0927" y="2701412"/>
              <a:ext cx="280952" cy="928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86787" y="2701412"/>
            <a:ext cx="280952" cy="92815"/>
            <a:chOff x="14186787" y="2701412"/>
            <a:chExt cx="280952" cy="9281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86787" y="2701412"/>
              <a:ext cx="280952" cy="92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92156" y="6811477"/>
            <a:ext cx="1241332" cy="472178"/>
            <a:chOff x="16292156" y="6811477"/>
            <a:chExt cx="1241332" cy="47217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92156" y="6811477"/>
              <a:ext cx="1241332" cy="47217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6378780" y="6826322"/>
            <a:ext cx="1049031" cy="53332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e6d4a0"/>
                </a:solidFill>
                <a:latin typeface="MaruBuri Light" pitchFamily="34" charset="0"/>
                <a:cs typeface="MaruBuri Light" pitchFamily="34" charset="0"/>
              </a:rPr>
              <a:t>3일차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61905" y="6648412"/>
          <a:ext cx="4289501" cy="2244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21"/>
                <a:gridCol w="2474871"/>
                <a:gridCol w="100620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일차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프로그램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작가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61, 61, 61)"/>
                          </a:solidFill>
                        </a:rPr>
                        <a:t>1일차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CF3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3D3D3D"/>
                          </a:solidFill>
                        </a:rPr>
                        <a:t>뜨개질로 만드는 코스터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3D3D3D"/>
                          </a:solidFill>
                        </a:rPr>
                        <a:t>이 미리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61, 61, 61)"/>
                          </a:solidFill>
                        </a:rPr>
                        <a:t>2일차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CF3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3D3D3D"/>
                          </a:solidFill>
                        </a:rPr>
                        <a:t>나만의 그릇 만들기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3D3D3D"/>
                          </a:solidFill>
                        </a:rPr>
                        <a:t>김 미리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61, 61, 61)"/>
                          </a:solidFill>
                        </a:rPr>
                        <a:t>3일차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CF3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3D3D3D"/>
                          </a:solidFill>
                        </a:rPr>
                        <a:t>라탄 공예 기초 배우기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3D3D3D"/>
                          </a:solidFill>
                        </a:rPr>
                        <a:t>박 미리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11" name="그룹 1011"/>
          <p:cNvGrpSpPr/>
          <p:nvPr/>
        </p:nvGrpSpPr>
        <p:grpSpPr>
          <a:xfrm>
            <a:off x="765079" y="761905"/>
            <a:ext cx="16757540" cy="16729"/>
            <a:chOff x="765079" y="761905"/>
            <a:chExt cx="16757540" cy="167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5079" y="761905"/>
              <a:ext cx="16757540" cy="1672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4636905" y="168907"/>
            <a:ext cx="2885714" cy="5866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spc="200" kern="0" dirty="0" smtClean="0">
                <a:solidFill>
                  <a:srgbClr val="ffffff"/>
                </a:solidFill>
                <a:latin typeface="Comfortaa" pitchFamily="34" charset="0"/>
                <a:cs typeface="Comfortaa" pitchFamily="34" charset="0"/>
              </a:rPr>
              <a:t>miri company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686" y="6568593"/>
            <a:ext cx="1280096" cy="1589570"/>
            <a:chOff x="723686" y="6568593"/>
            <a:chExt cx="1280096" cy="1589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686" y="6568593"/>
              <a:ext cx="1280096" cy="15895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686" y="4873144"/>
            <a:ext cx="1280096" cy="1589570"/>
            <a:chOff x="723686" y="4873144"/>
            <a:chExt cx="1280096" cy="1589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86" y="4873144"/>
              <a:ext cx="1280096" cy="1589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3686" y="3158648"/>
            <a:ext cx="1280096" cy="1589570"/>
            <a:chOff x="723686" y="3158648"/>
            <a:chExt cx="1280096" cy="1589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686" y="3158648"/>
              <a:ext cx="1280096" cy="1589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7894" y="-19048"/>
            <a:ext cx="3988296" cy="10304762"/>
            <a:chOff x="14287894" y="-19048"/>
            <a:chExt cx="3988296" cy="103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7894" y="-19048"/>
              <a:ext cx="3988296" cy="10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92787" y="1524613"/>
            <a:ext cx="5431023" cy="7999197"/>
            <a:chOff x="12092787" y="1524613"/>
            <a:chExt cx="5431023" cy="7999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2787" y="1524613"/>
              <a:ext cx="5431023" cy="799919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61905" y="1532174"/>
            <a:ext cx="5614286" cy="159686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200" kern="0" dirty="0" smtClean="0">
                <a:solidFill>
                  <a:srgbClr val="ffffff"/>
                </a:solidFill>
                <a:latin typeface="MAaruBuri ExtraLight" pitchFamily="34" charset="0"/>
                <a:cs typeface="MAaruBuri ExtraLight" pitchFamily="34" charset="0"/>
              </a:rPr>
              <a:t>운영 계획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4278381" y="-1144382"/>
            <a:ext cx="5000000" cy="7724613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9000" spc="-1500" kern="0" dirty="0" smtClean="0">
                <a:solidFill>
                  <a:srgbClr val="968d73"/>
                </a:solidFill>
                <a:latin typeface="Baskerville Old Face" pitchFamily="34" charset="0"/>
                <a:cs typeface="Baskerville Old Face" pitchFamily="34" charset="0"/>
              </a:rPr>
              <a:t>06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765079" y="761905"/>
            <a:ext cx="16757540" cy="16729"/>
            <a:chOff x="765079" y="761905"/>
            <a:chExt cx="16757540" cy="167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079" y="761905"/>
              <a:ext cx="16757540" cy="1672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4636905" y="168907"/>
            <a:ext cx="2885714" cy="5866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spc="200" kern="0" dirty="0" smtClean="0">
                <a:solidFill>
                  <a:srgbClr val="ffffff"/>
                </a:solidFill>
                <a:latin typeface="Comfortaa" pitchFamily="34" charset="0"/>
                <a:cs typeface="Comfortaa" pitchFamily="34" charset="0"/>
              </a:rPr>
              <a:t>miri company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456245" y="1524613"/>
          <a:ext cx="4853647" cy="3024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2397"/>
                <a:gridCol w="15912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내역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968D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비용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968D7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마케팅 &amp; 홍보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123,456원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인건비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123,456원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진행 &amp; 설치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true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123,456원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기타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123,456원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총 합계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123,456원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453973" y="5046303"/>
          <a:ext cx="4855919" cy="4477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6502"/>
                <a:gridCol w="159941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작가 참가 분야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968D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참여 인원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968D7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공예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102명(팀)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디자인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116명(팀)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패션 &amp; 뷰티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78명(팀)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재료 &amp; 도구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90명(팀)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인테리어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66명(팀)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푸드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50명(팀)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기타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88명(팀)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2D2D2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FFFFFF"/>
                          </a:solidFill>
                        </a:rPr>
                        <a:t>총 합계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470명(팀)</a:t>
                      </a:r>
                      <a:endParaRPr lang="en-US" sz="19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368643" y="4927960"/>
            <a:ext cx="4999423" cy="16532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박람회를 어떻게 기획할지 기재해 주십시오.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핸드 메이드 박람회 홍보 방법 및 방문객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참여를 유도하기 위한 방안에 대한 대략적인 계획을 기재합니다.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068496" y="5265730"/>
            <a:ext cx="885714" cy="63998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기획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49771" y="8292614"/>
            <a:ext cx="1227926" cy="1226810"/>
            <a:chOff x="749771" y="8292614"/>
            <a:chExt cx="1227926" cy="12268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771" y="8292614"/>
              <a:ext cx="1227926" cy="122681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370184" y="8354748"/>
            <a:ext cx="5003024" cy="165381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핸드 메이드 박람회를 개최한 후의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인식 개선, 일자리 창출, 작가 발굴 및 핸드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메이드 제품 홍보 기여도에 대한 기대 효과를 기재하는 란입니다.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067693" y="8691416"/>
            <a:ext cx="888124" cy="64380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평가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2368638" y="6604790"/>
            <a:ext cx="5005339" cy="16466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예산에 맞게 인력 및 설치 비용을 설계하고,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참여 작가의 분야를 분석하여 부스 배치를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어떻게 실행할지에 대한 구체적인 설명을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기재하여 주십시오.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067693" y="6939064"/>
            <a:ext cx="888124" cy="64380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실행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2368643" y="3271127"/>
            <a:ext cx="5004467" cy="16532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핸드 메이드 제품에 대한 인식 조사 및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박람회 타겟층 조사에 대한 요약 합니다.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400" dirty="0" smtClean="0">
                <a:solidFill>
                  <a:srgbClr val="ffffff"/>
                </a:solidFill>
                <a:latin typeface="THELuxGoR_U" pitchFamily="34" charset="0"/>
                <a:cs typeface="THELuxGoR_U" pitchFamily="34" charset="0"/>
              </a:rPr>
              <a:t>연령 및 방문 목적, 및 관심 분야에 대한 조사 결과를 기재합니다.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67693" y="3588574"/>
            <a:ext cx="888124" cy="7009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MaruBuri Light" pitchFamily="34" charset="0"/>
                <a:cs typeface="MaruBuri Light" pitchFamily="34" charset="0"/>
              </a:rPr>
              <a:t>조사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372587" y="8020404"/>
            <a:ext cx="3332949" cy="20924"/>
            <a:chOff x="2372587" y="8020404"/>
            <a:chExt cx="3332949" cy="209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2587" y="8020404"/>
              <a:ext cx="3332949" cy="209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68643" y="6307010"/>
            <a:ext cx="3332949" cy="20924"/>
            <a:chOff x="2368643" y="6307010"/>
            <a:chExt cx="3332949" cy="209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8643" y="6307010"/>
              <a:ext cx="3332949" cy="209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68643" y="4640179"/>
            <a:ext cx="3332949" cy="20924"/>
            <a:chOff x="2368643" y="4640179"/>
            <a:chExt cx="3332949" cy="209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8643" y="4640179"/>
              <a:ext cx="3332949" cy="20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2022-05-25T10:16:30Z</dcterms:created>
  <dcterms:modified xsi:type="dcterms:W3CDTF">2022-05-25T10:16:30Z</dcterms:modified>
</cp:coreProperties>
</file>